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sldIdLst>
    <p:sldId id="256" r:id="rId5"/>
    <p:sldId id="263" r:id="rId6"/>
    <p:sldId id="265" r:id="rId7"/>
    <p:sldId id="264" r:id="rId8"/>
    <p:sldId id="259" r:id="rId9"/>
    <p:sldId id="257"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337">
          <p15:clr>
            <a:srgbClr val="A4A3A4"/>
          </p15:clr>
        </p15:guide>
        <p15:guide id="4" pos="2805">
          <p15:clr>
            <a:srgbClr val="A4A3A4"/>
          </p15:clr>
        </p15:guide>
        <p15:guide id="5" orient="horz" pos="2221">
          <p15:clr>
            <a:srgbClr val="A4A3A4"/>
          </p15:clr>
        </p15:guide>
        <p15:guide id="6" pos="28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55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280" autoAdjust="0"/>
  </p:normalViewPr>
  <p:slideViewPr>
    <p:cSldViewPr snapToGrid="0" snapToObjects="1">
      <p:cViewPr varScale="1">
        <p:scale>
          <a:sx n="106" d="100"/>
          <a:sy n="106" d="100"/>
        </p:scale>
        <p:origin x="450" y="108"/>
      </p:cViewPr>
      <p:guideLst>
        <p:guide orient="horz" pos="2160"/>
        <p:guide pos="2880"/>
        <p:guide orient="horz" pos="2337"/>
        <p:guide pos="2805"/>
        <p:guide orient="horz" pos="2221"/>
        <p:guide pos="289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9B3E9A-49A8-4F60-A03F-39EBAFF669F6}" type="datetimeFigureOut">
              <a:rPr lang="en-US" smtClean="0"/>
              <a:t>7/23/2018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0B8CB6-032D-4022-9976-4B404A5C26AB}" type="slidenum">
              <a:rPr lang="en-US" smtClean="0"/>
              <a:t>‹#›</a:t>
            </a:fld>
            <a:endParaRPr lang="en-US"/>
          </a:p>
        </p:txBody>
      </p:sp>
    </p:spTree>
    <p:extLst>
      <p:ext uri="{BB962C8B-B14F-4D97-AF65-F5344CB8AC3E}">
        <p14:creationId xmlns:p14="http://schemas.microsoft.com/office/powerpoint/2010/main" val="47505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310B8CB6-032D-4022-9976-4B404A5C26AB}" type="slidenum">
              <a:rPr lang="en-US" smtClean="0"/>
              <a:t>2</a:t>
            </a:fld>
            <a:endParaRPr lang="en-US"/>
          </a:p>
        </p:txBody>
      </p:sp>
    </p:spTree>
    <p:extLst>
      <p:ext uri="{BB962C8B-B14F-4D97-AF65-F5344CB8AC3E}">
        <p14:creationId xmlns:p14="http://schemas.microsoft.com/office/powerpoint/2010/main" val="1040629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HIV program in India has been strong for many years working on prevention and treatment services for all key populations. In the last couple of years it was observed that there was a gap seen in the prevalence reported in studies like IBBS as compared to the prevalence that was reported from the Targeted Interventions (NGO/CBO). A large number of key populations reported to have moved out of physical spaces for finding clients/partners and were now using mobile phones to contact them. Social media and dating apps have become the way forward for key populations ensuring anonymity and privacy. LINKAGES India, through Grindr, a gay dating app, conducted a density mapping exercise to understand the location of the users in order to target program efforts in those areas. The slide shows snapshots of density mapping conducted in Mumbai. The picture on the left shows the density of users plotted on points 1km away from each other while the picture on the right shows density mapped on points 500m away from each other. The latter was a result of improved methodology over time as it was observed that with smaller distances between the points the data collector was able to view all the profiles in a highly populated area (i.e. because Grindr limits the number of viewable nearby profiles). In a city like Mumbai which is surrounded by water, many points were showing lower density as they were partly covering water bodies, but reducing the sampling radius helped reduce that bias. The difference can be seen by comparing the two snapshots.</a:t>
            </a:r>
          </a:p>
        </p:txBody>
      </p:sp>
      <p:sp>
        <p:nvSpPr>
          <p:cNvPr id="4" name="Slide Number Placeholder 3"/>
          <p:cNvSpPr>
            <a:spLocks noGrp="1"/>
          </p:cNvSpPr>
          <p:nvPr>
            <p:ph type="sldNum" sz="quarter" idx="10"/>
          </p:nvPr>
        </p:nvSpPr>
        <p:spPr/>
        <p:txBody>
          <a:bodyPr/>
          <a:lstStyle/>
          <a:p>
            <a:fld id="{310B8CB6-032D-4022-9976-4B404A5C26AB}" type="slidenum">
              <a:rPr lang="en-US" smtClean="0"/>
              <a:t>3</a:t>
            </a:fld>
            <a:endParaRPr lang="en-US"/>
          </a:p>
        </p:txBody>
      </p:sp>
    </p:spTree>
    <p:extLst>
      <p:ext uri="{BB962C8B-B14F-4D97-AF65-F5344CB8AC3E}">
        <p14:creationId xmlns:p14="http://schemas.microsoft.com/office/powerpoint/2010/main" val="485004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density mapping in Mumbai was done 3 times a day over 7 days of the week to understand the changes in density with regards to location and time. The top left corner denotes the time and day for your reference. It was observed that during the weekends the north of Mumbai which is the suburbs ( where people reside) are denser and during the weekdays the density increases down south which are known to be work places. </a:t>
            </a:r>
          </a:p>
          <a:p>
            <a:endParaRPr lang="en-US" dirty="0"/>
          </a:p>
          <a:p>
            <a:r>
              <a:rPr lang="en-US" dirty="0"/>
              <a:t>Some notes on this exercise: </a:t>
            </a:r>
          </a:p>
          <a:p>
            <a:pPr marL="228600" indent="-228600">
              <a:buAutoNum type="arabicParenR"/>
            </a:pPr>
            <a:r>
              <a:rPr lang="en-US" dirty="0"/>
              <a:t>We consulted with MSM communities and networks in India prior to implementing the data collection and ensured at every stage that collected data could not be used against dating app users or the MSM community at large. In fact, no individual data was ever collected through this process and the presentation of data is not granular enough to target MSM in physical settings (1km size areas). </a:t>
            </a:r>
          </a:p>
          <a:p>
            <a:pPr marL="228600" indent="-228600">
              <a:buAutoNum type="arabicParenR"/>
            </a:pPr>
            <a:r>
              <a:rPr lang="en-US" dirty="0"/>
              <a:t>This process collects data on number of online users within a certain radius of equidistant points, therefore there are areas between the sampled points that are not captured (the diamonds between the circles). </a:t>
            </a:r>
          </a:p>
          <a:p>
            <a:pPr marL="228600" indent="-228600">
              <a:buAutoNum type="arabicParenR"/>
            </a:pPr>
            <a:r>
              <a:rPr lang="en-US" dirty="0"/>
              <a:t>The process uses the dating apps like the average user would. So the data collector will view the nearby profiles, just as any other user also sees users nearby them. Therefore it does not take into account any algorithms on the back-end of the apps that might affect the number of users that the data collector can view (because this can vary by user account). </a:t>
            </a:r>
          </a:p>
        </p:txBody>
      </p:sp>
      <p:sp>
        <p:nvSpPr>
          <p:cNvPr id="4" name="Slide Number Placeholder 3"/>
          <p:cNvSpPr>
            <a:spLocks noGrp="1"/>
          </p:cNvSpPr>
          <p:nvPr>
            <p:ph type="sldNum" sz="quarter" idx="10"/>
          </p:nvPr>
        </p:nvSpPr>
        <p:spPr/>
        <p:txBody>
          <a:bodyPr/>
          <a:lstStyle/>
          <a:p>
            <a:fld id="{310B8CB6-032D-4022-9976-4B404A5C26AB}" type="slidenum">
              <a:rPr lang="en-US" smtClean="0"/>
              <a:t>4</a:t>
            </a:fld>
            <a:endParaRPr lang="en-US"/>
          </a:p>
        </p:txBody>
      </p:sp>
    </p:spTree>
    <p:extLst>
      <p:ext uri="{BB962C8B-B14F-4D97-AF65-F5344CB8AC3E}">
        <p14:creationId xmlns:p14="http://schemas.microsoft.com/office/powerpoint/2010/main" val="3535462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descr="Blue background-01-01.png"/>
          <p:cNvPicPr>
            <a:picLocks noChangeAspect="1"/>
          </p:cNvPicPr>
          <p:nvPr userDrawn="1"/>
        </p:nvPicPr>
        <p:blipFill rotWithShape="1">
          <a:blip r:embed="rId2">
            <a:extLst>
              <a:ext uri="{28A0092B-C50C-407E-A947-70E740481C1C}">
                <a14:useLocalDpi xmlns:a14="http://schemas.microsoft.com/office/drawing/2010/main" val="0"/>
              </a:ext>
            </a:extLst>
          </a:blip>
          <a:srcRect b="15563"/>
          <a:stretch/>
        </p:blipFill>
        <p:spPr>
          <a:xfrm>
            <a:off x="0" y="0"/>
            <a:ext cx="9144000" cy="5790712"/>
          </a:xfrm>
          <a:prstGeom prst="rect">
            <a:avLst/>
          </a:prstGeom>
        </p:spPr>
      </p:pic>
      <p:pic>
        <p:nvPicPr>
          <p:cNvPr id="10" name="Picture 9" descr="LINKAGES_Logo_v7.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71739" y="6134615"/>
            <a:ext cx="1569352" cy="555812"/>
          </a:xfrm>
          <a:prstGeom prst="rect">
            <a:avLst/>
          </a:prstGeom>
        </p:spPr>
      </p:pic>
      <p:sp>
        <p:nvSpPr>
          <p:cNvPr id="17" name="Title 16"/>
          <p:cNvSpPr>
            <a:spLocks noGrp="1"/>
          </p:cNvSpPr>
          <p:nvPr>
            <p:ph type="title"/>
          </p:nvPr>
        </p:nvSpPr>
        <p:spPr>
          <a:xfrm>
            <a:off x="457200" y="1572536"/>
            <a:ext cx="8229600" cy="1560960"/>
          </a:xfrm>
        </p:spPr>
        <p:txBody>
          <a:bodyPr>
            <a:normAutofit/>
          </a:bodyPr>
          <a:lstStyle>
            <a:lvl1pPr algn="l">
              <a:defRPr sz="4400">
                <a:solidFill>
                  <a:schemeClr val="bg1"/>
                </a:solidFill>
              </a:defRPr>
            </a:lvl1pPr>
          </a:lstStyle>
          <a:p>
            <a:r>
              <a:rPr lang="en-US" dirty="0"/>
              <a:t>Click to edit Master title style</a:t>
            </a:r>
          </a:p>
        </p:txBody>
      </p:sp>
      <p:sp>
        <p:nvSpPr>
          <p:cNvPr id="2" name="Rectangle 1"/>
          <p:cNvSpPr/>
          <p:nvPr userDrawn="1"/>
        </p:nvSpPr>
        <p:spPr>
          <a:xfrm>
            <a:off x="0" y="5710841"/>
            <a:ext cx="9144000" cy="182523"/>
          </a:xfrm>
          <a:prstGeom prst="rect">
            <a:avLst/>
          </a:prstGeom>
          <a:solidFill>
            <a:srgbClr val="DB55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pic>
        <p:nvPicPr>
          <p:cNvPr id="3" name="Picture 2" descr="FHI360_Logo_NewTag_Horiz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01306" y="6134615"/>
            <a:ext cx="1158227" cy="515797"/>
          </a:xfrm>
          <a:prstGeom prst="rect">
            <a:avLst/>
          </a:prstGeom>
        </p:spPr>
      </p:pic>
      <p:pic>
        <p:nvPicPr>
          <p:cNvPr id="4" name="Picture 3" descr="USAID logo.jpg"/>
          <p:cNvPicPr>
            <a:picLocks noChangeAspect="1"/>
          </p:cNvPicPr>
          <p:nvPr userDrawn="1"/>
        </p:nvPicPr>
        <p:blipFill rotWithShape="1">
          <a:blip r:embed="rId5">
            <a:extLst>
              <a:ext uri="{28A0092B-C50C-407E-A947-70E740481C1C}">
                <a14:useLocalDpi xmlns:a14="http://schemas.microsoft.com/office/drawing/2010/main" val="0"/>
              </a:ext>
            </a:extLst>
          </a:blip>
          <a:srcRect t="17658" b="12882"/>
          <a:stretch/>
        </p:blipFill>
        <p:spPr>
          <a:xfrm>
            <a:off x="177735" y="6059437"/>
            <a:ext cx="2657231" cy="717988"/>
          </a:xfrm>
          <a:prstGeom prst="rect">
            <a:avLst/>
          </a:prstGeom>
        </p:spPr>
      </p:pic>
      <p:pic>
        <p:nvPicPr>
          <p:cNvPr id="9" name="Picture 8">
            <a:extLst>
              <a:ext uri="{FF2B5EF4-FFF2-40B4-BE49-F238E27FC236}">
                <a16:creationId xmlns="" xmlns:a16="http://schemas.microsoft.com/office/drawing/2014/main" id="{0BFDB8F0-DDB0-4960-AAE5-CA81A2C96653}"/>
              </a:ext>
            </a:extLst>
          </p:cNvPr>
          <p:cNvPicPr>
            <a:picLocks noChangeAspect="1"/>
          </p:cNvPicPr>
          <p:nvPr userDrawn="1"/>
        </p:nvPicPr>
        <p:blipFill>
          <a:blip r:embed="rId6"/>
          <a:stretch>
            <a:fillRect/>
          </a:stretch>
        </p:blipFill>
        <p:spPr>
          <a:xfrm>
            <a:off x="3285647" y="5917961"/>
            <a:ext cx="1398108" cy="884061"/>
          </a:xfrm>
          <a:prstGeom prst="rect">
            <a:avLst/>
          </a:prstGeom>
        </p:spPr>
      </p:pic>
    </p:spTree>
    <p:extLst>
      <p:ext uri="{BB962C8B-B14F-4D97-AF65-F5344CB8AC3E}">
        <p14:creationId xmlns:p14="http://schemas.microsoft.com/office/powerpoint/2010/main" val="1870516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with Default Logos">
    <p:spTree>
      <p:nvGrpSpPr>
        <p:cNvPr id="1" name=""/>
        <p:cNvGrpSpPr/>
        <p:nvPr/>
      </p:nvGrpSpPr>
      <p:grpSpPr>
        <a:xfrm>
          <a:off x="0" y="0"/>
          <a:ext cx="0" cy="0"/>
          <a:chOff x="0" y="0"/>
          <a:chExt cx="0" cy="0"/>
        </a:xfrm>
      </p:grpSpPr>
      <p:sp>
        <p:nvSpPr>
          <p:cNvPr id="3" name="Rectangle 2"/>
          <p:cNvSpPr/>
          <p:nvPr userDrawn="1"/>
        </p:nvSpPr>
        <p:spPr>
          <a:xfrm flipV="1">
            <a:off x="0" y="6691304"/>
            <a:ext cx="9189720" cy="195470"/>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6" name="Title 1"/>
          <p:cNvSpPr>
            <a:spLocks noGrp="1"/>
          </p:cNvSpPr>
          <p:nvPr>
            <p:ph type="title"/>
          </p:nvPr>
        </p:nvSpPr>
        <p:spPr>
          <a:xfrm>
            <a:off x="467360" y="445196"/>
            <a:ext cx="8219440" cy="972441"/>
          </a:xfrm>
          <a:prstGeom prst="rect">
            <a:avLst/>
          </a:prstGeom>
        </p:spPr>
        <p:txBody>
          <a:bodyPr vert="horz">
            <a:normAutofit/>
          </a:bodyPr>
          <a:lstStyle>
            <a:lvl1pPr algn="l">
              <a:defRPr sz="3600">
                <a:solidFill>
                  <a:srgbClr val="595959"/>
                </a:solidFill>
              </a:defRPr>
            </a:lvl1pPr>
          </a:lstStyle>
          <a:p>
            <a:r>
              <a:rPr lang="en-US" dirty="0"/>
              <a:t>Click to edit Master title style</a:t>
            </a:r>
          </a:p>
        </p:txBody>
      </p:sp>
      <p:sp>
        <p:nvSpPr>
          <p:cNvPr id="7" name="Text Placeholder 3"/>
          <p:cNvSpPr>
            <a:spLocks noGrp="1"/>
          </p:cNvSpPr>
          <p:nvPr>
            <p:ph type="body" sz="quarter" idx="10"/>
          </p:nvPr>
        </p:nvSpPr>
        <p:spPr>
          <a:xfrm>
            <a:off x="467360" y="1767839"/>
            <a:ext cx="8219440" cy="4176851"/>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a:t>
            </a:r>
            <a:r>
              <a:rPr lang="en-US" dirty="0"/>
              <a:t>level</a:t>
            </a:r>
          </a:p>
          <a:p>
            <a:pPr lvl="2"/>
            <a:r>
              <a:rPr lang="en-US" dirty="0"/>
              <a:t>Third level</a:t>
            </a:r>
          </a:p>
        </p:txBody>
      </p:sp>
      <p:pic>
        <p:nvPicPr>
          <p:cNvPr id="8" name="Picture 7" descr="LINKAGES_Logo_v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0995" y="6154344"/>
            <a:ext cx="1141752" cy="404370"/>
          </a:xfrm>
          <a:prstGeom prst="rect">
            <a:avLst/>
          </a:prstGeom>
        </p:spPr>
      </p:pic>
      <p:pic>
        <p:nvPicPr>
          <p:cNvPr id="10" name="Picture 9" descr="FHI360_Logo_NewTag_Horiz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03482" y="6154344"/>
            <a:ext cx="842646" cy="375258"/>
          </a:xfrm>
          <a:prstGeom prst="rect">
            <a:avLst/>
          </a:prstGeom>
        </p:spPr>
      </p:pic>
      <p:pic>
        <p:nvPicPr>
          <p:cNvPr id="9" name="Picture 8" descr="USAID logo.jpg"/>
          <p:cNvPicPr>
            <a:picLocks noChangeAspect="1"/>
          </p:cNvPicPr>
          <p:nvPr userDrawn="1"/>
        </p:nvPicPr>
        <p:blipFill rotWithShape="1">
          <a:blip r:embed="rId4">
            <a:extLst>
              <a:ext uri="{28A0092B-C50C-407E-A947-70E740481C1C}">
                <a14:useLocalDpi xmlns:a14="http://schemas.microsoft.com/office/drawing/2010/main" val="0"/>
              </a:ext>
            </a:extLst>
          </a:blip>
          <a:srcRect t="17658" b="12882"/>
          <a:stretch/>
        </p:blipFill>
        <p:spPr>
          <a:xfrm>
            <a:off x="78900" y="6122372"/>
            <a:ext cx="1795650" cy="485187"/>
          </a:xfrm>
          <a:prstGeom prst="rect">
            <a:avLst/>
          </a:prstGeom>
        </p:spPr>
      </p:pic>
      <p:pic>
        <p:nvPicPr>
          <p:cNvPr id="12" name="Picture 11">
            <a:extLst>
              <a:ext uri="{FF2B5EF4-FFF2-40B4-BE49-F238E27FC236}">
                <a16:creationId xmlns="" xmlns:a16="http://schemas.microsoft.com/office/drawing/2014/main" id="{F3A77295-11EA-4BB6-BC40-87C68AA82493}"/>
              </a:ext>
            </a:extLst>
          </p:cNvPr>
          <p:cNvPicPr>
            <a:picLocks noChangeAspect="1"/>
          </p:cNvPicPr>
          <p:nvPr userDrawn="1"/>
        </p:nvPicPr>
        <p:blipFill>
          <a:blip r:embed="rId5"/>
          <a:stretch>
            <a:fillRect/>
          </a:stretch>
        </p:blipFill>
        <p:spPr>
          <a:xfrm>
            <a:off x="2869324" y="6006050"/>
            <a:ext cx="939291" cy="593939"/>
          </a:xfrm>
          <a:prstGeom prst="rect">
            <a:avLst/>
          </a:prstGeom>
        </p:spPr>
      </p:pic>
    </p:spTree>
    <p:extLst>
      <p:ext uri="{BB962C8B-B14F-4D97-AF65-F5344CB8AC3E}">
        <p14:creationId xmlns:p14="http://schemas.microsoft.com/office/powerpoint/2010/main" val="1282972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aces">
    <p:spTree>
      <p:nvGrpSpPr>
        <p:cNvPr id="1" name=""/>
        <p:cNvGrpSpPr/>
        <p:nvPr/>
      </p:nvGrpSpPr>
      <p:grpSpPr>
        <a:xfrm>
          <a:off x="0" y="0"/>
          <a:ext cx="0" cy="0"/>
          <a:chOff x="0" y="0"/>
          <a:chExt cx="0" cy="0"/>
        </a:xfrm>
      </p:grpSpPr>
      <p:pic>
        <p:nvPicPr>
          <p:cNvPr id="2" name="Picture 1" descr="Linkages backgroundNo blu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1656080" y="211516"/>
            <a:ext cx="7030720" cy="972441"/>
          </a:xfrm>
          <a:prstGeom prst="rect">
            <a:avLst/>
          </a:prstGeom>
        </p:spPr>
        <p:txBody>
          <a:bodyPr vert="horz">
            <a:normAutofit/>
          </a:bodyPr>
          <a:lstStyle>
            <a:lvl1pPr algn="l">
              <a:defRPr sz="3600">
                <a:solidFill>
                  <a:srgbClr val="595959"/>
                </a:solidFill>
              </a:defRPr>
            </a:lvl1pPr>
          </a:lstStyle>
          <a:p>
            <a:r>
              <a:rPr lang="en-US" dirty="0"/>
              <a:t>Click to edit Master title style</a:t>
            </a:r>
          </a:p>
        </p:txBody>
      </p:sp>
      <p:sp>
        <p:nvSpPr>
          <p:cNvPr id="6" name="Text Placeholder 3"/>
          <p:cNvSpPr>
            <a:spLocks noGrp="1"/>
          </p:cNvSpPr>
          <p:nvPr>
            <p:ph type="body" sz="quarter" idx="10"/>
          </p:nvPr>
        </p:nvSpPr>
        <p:spPr>
          <a:xfrm>
            <a:off x="1656080" y="1584325"/>
            <a:ext cx="7030720" cy="4360366"/>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a:t>
            </a:r>
            <a:r>
              <a:rPr lang="en-US" dirty="0"/>
              <a:t>level</a:t>
            </a:r>
          </a:p>
          <a:p>
            <a:pPr lvl="2"/>
            <a:r>
              <a:rPr lang="en-US" dirty="0"/>
              <a:t>Third level</a:t>
            </a:r>
          </a:p>
        </p:txBody>
      </p:sp>
      <p:cxnSp>
        <p:nvCxnSpPr>
          <p:cNvPr id="7" name="Straight Connector 6"/>
          <p:cNvCxnSpPr/>
          <p:nvPr userDrawn="1"/>
        </p:nvCxnSpPr>
        <p:spPr>
          <a:xfrm>
            <a:off x="1727200" y="1148080"/>
            <a:ext cx="2397760" cy="0"/>
          </a:xfrm>
          <a:prstGeom prst="line">
            <a:avLst/>
          </a:prstGeom>
          <a:ln w="76200"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13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userDrawn="1"/>
        </p:nvSpPr>
        <p:spPr>
          <a:xfrm flipV="1">
            <a:off x="0" y="6691304"/>
            <a:ext cx="9189720" cy="195470"/>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4" name="Title 1"/>
          <p:cNvSpPr>
            <a:spLocks noGrp="1"/>
          </p:cNvSpPr>
          <p:nvPr>
            <p:ph type="title"/>
          </p:nvPr>
        </p:nvSpPr>
        <p:spPr>
          <a:xfrm>
            <a:off x="467360" y="445196"/>
            <a:ext cx="8219440" cy="972441"/>
          </a:xfrm>
          <a:prstGeom prst="rect">
            <a:avLst/>
          </a:prstGeom>
        </p:spPr>
        <p:txBody>
          <a:bodyPr vert="horz">
            <a:normAutofit/>
          </a:bodyPr>
          <a:lstStyle>
            <a:lvl1pPr algn="l">
              <a:defRPr sz="3600">
                <a:solidFill>
                  <a:srgbClr val="595959"/>
                </a:solidFill>
              </a:defRPr>
            </a:lvl1pPr>
          </a:lstStyle>
          <a:p>
            <a:r>
              <a:rPr lang="en-US" dirty="0"/>
              <a:t>Click to edit Master title style</a:t>
            </a:r>
          </a:p>
        </p:txBody>
      </p:sp>
      <p:sp>
        <p:nvSpPr>
          <p:cNvPr id="5" name="Text Placeholder 3"/>
          <p:cNvSpPr>
            <a:spLocks noGrp="1"/>
          </p:cNvSpPr>
          <p:nvPr>
            <p:ph type="body" sz="quarter" idx="10"/>
          </p:nvPr>
        </p:nvSpPr>
        <p:spPr>
          <a:xfrm>
            <a:off x="467360" y="1767839"/>
            <a:ext cx="8219440" cy="4176851"/>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a:t>
            </a:r>
            <a:r>
              <a:rPr lang="en-US" dirty="0"/>
              <a:t>level</a:t>
            </a:r>
          </a:p>
          <a:p>
            <a:pPr lvl="2"/>
            <a:r>
              <a:rPr lang="en-US" dirty="0"/>
              <a:t>Third level</a:t>
            </a:r>
          </a:p>
        </p:txBody>
      </p:sp>
    </p:spTree>
    <p:extLst>
      <p:ext uri="{BB962C8B-B14F-4D97-AF65-F5344CB8AC3E}">
        <p14:creationId xmlns:p14="http://schemas.microsoft.com/office/powerpoint/2010/main" val="1002402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pic>
        <p:nvPicPr>
          <p:cNvPr id="2" name="Picture 1" descr="Linkages backgrou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6"/>
          <p:cNvSpPr>
            <a:spLocks noGrp="1"/>
          </p:cNvSpPr>
          <p:nvPr>
            <p:ph type="title"/>
          </p:nvPr>
        </p:nvSpPr>
        <p:spPr>
          <a:xfrm>
            <a:off x="1717040" y="1356912"/>
            <a:ext cx="6929120" cy="1560960"/>
          </a:xfrm>
        </p:spPr>
        <p:txBody>
          <a:bodyPr>
            <a:normAutofit/>
          </a:bodyPr>
          <a:lstStyle>
            <a:lvl1pPr algn="l">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736057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7345"/>
            <a:ext cx="82296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12916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hyperlink" Target="http://www.fhi360.org/sites/default/files/media/documents/linkages-newsletter-jan15.pdf" TargetMode="External"/><Relationship Id="rId2" Type="http://schemas.openxmlformats.org/officeDocument/2006/relationships/hyperlink" Target="http://fhi360.us9.list-manage.com/subscribe?u=92222f8f3ad2bfe9c770cf4b0&amp;id=8f29ac1fc3" TargetMode="Externa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png"/><Relationship Id="rId7" Type="http://schemas.openxmlformats.org/officeDocument/2006/relationships/image" Target="../media/image4.jpg"/><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70840"/>
            <a:ext cx="8229600" cy="1560960"/>
          </a:xfrm>
        </p:spPr>
        <p:txBody>
          <a:bodyPr>
            <a:normAutofit fontScale="90000"/>
          </a:bodyPr>
          <a:lstStyle/>
          <a:p>
            <a:r>
              <a:rPr lang="en-US" dirty="0"/>
              <a:t/>
            </a:r>
            <a:br>
              <a:rPr lang="en-US" dirty="0"/>
            </a:br>
            <a:r>
              <a:rPr lang="en-US" dirty="0"/>
              <a:t>Density Mapping of Dating App Users across Time and Space in Mumbai, India </a:t>
            </a:r>
            <a:endParaRPr lang="en-US" sz="5400" b="1" dirty="0"/>
          </a:p>
        </p:txBody>
      </p:sp>
      <p:sp>
        <p:nvSpPr>
          <p:cNvPr id="3" name="Rectangle 2"/>
          <p:cNvSpPr/>
          <p:nvPr/>
        </p:nvSpPr>
        <p:spPr>
          <a:xfrm>
            <a:off x="457201" y="4227806"/>
            <a:ext cx="3969074" cy="923330"/>
          </a:xfrm>
          <a:prstGeom prst="rect">
            <a:avLst/>
          </a:prstGeom>
        </p:spPr>
        <p:txBody>
          <a:bodyPr wrap="square">
            <a:spAutoFit/>
          </a:bodyPr>
          <a:lstStyle/>
          <a:p>
            <a:r>
              <a:rPr lang="en-US" i="1" spc="100" dirty="0">
                <a:solidFill>
                  <a:schemeClr val="bg1"/>
                </a:solidFill>
                <a:latin typeface="Calibri"/>
                <a:cs typeface="Calibri"/>
              </a:rPr>
              <a:t> </a:t>
            </a:r>
            <a:r>
              <a:rPr lang="en-US" b="0" i="1" spc="100" dirty="0">
                <a:solidFill>
                  <a:schemeClr val="bg1"/>
                </a:solidFill>
                <a:latin typeface="Calibri"/>
                <a:cs typeface="Calibri"/>
              </a:rPr>
              <a:t>24 July 2018</a:t>
            </a:r>
          </a:p>
          <a:p>
            <a:endParaRPr lang="en-US" dirty="0"/>
          </a:p>
          <a:p>
            <a:r>
              <a:rPr lang="en-US" dirty="0"/>
              <a:t> TUPDE0103 </a:t>
            </a:r>
            <a:endParaRPr lang="en-US" b="0" i="1" dirty="0">
              <a:solidFill>
                <a:schemeClr val="bg1"/>
              </a:solidFill>
              <a:latin typeface="Calibri"/>
              <a:cs typeface="Calibri"/>
            </a:endParaRPr>
          </a:p>
        </p:txBody>
      </p:sp>
      <p:cxnSp>
        <p:nvCxnSpPr>
          <p:cNvPr id="6" name="Straight Connector 5"/>
          <p:cNvCxnSpPr/>
          <p:nvPr/>
        </p:nvCxnSpPr>
        <p:spPr>
          <a:xfrm>
            <a:off x="561459" y="2877436"/>
            <a:ext cx="749300" cy="1588"/>
          </a:xfrm>
          <a:prstGeom prst="line">
            <a:avLst/>
          </a:prstGeom>
          <a:ln w="76200" cap="flat" cmpd="sng" algn="ctr">
            <a:solidFill>
              <a:srgbClr val="00486D"/>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 xmlns:a16="http://schemas.microsoft.com/office/drawing/2014/main" id="{D6CEC797-E2F1-4BBE-ADA1-1B7682549F34}"/>
              </a:ext>
            </a:extLst>
          </p:cNvPr>
          <p:cNvSpPr txBox="1"/>
          <p:nvPr/>
        </p:nvSpPr>
        <p:spPr>
          <a:xfrm>
            <a:off x="457200" y="3480619"/>
            <a:ext cx="8229600" cy="646331"/>
          </a:xfrm>
          <a:prstGeom prst="rect">
            <a:avLst/>
          </a:prstGeom>
          <a:noFill/>
        </p:spPr>
        <p:txBody>
          <a:bodyPr wrap="square" rtlCol="0">
            <a:spAutoFit/>
          </a:bodyPr>
          <a:lstStyle/>
          <a:p>
            <a:endParaRPr lang="en-US" dirty="0"/>
          </a:p>
          <a:p>
            <a:r>
              <a:rPr lang="en-US" dirty="0"/>
              <a:t> Benjamin Eveslage, Purvi Shah, Caleb Parker, Bitra George, Jiban Baishya</a:t>
            </a:r>
            <a:endParaRPr lang="en-US" sz="2400" dirty="0"/>
          </a:p>
        </p:txBody>
      </p:sp>
    </p:spTree>
    <p:extLst>
      <p:ext uri="{BB962C8B-B14F-4D97-AF65-F5344CB8AC3E}">
        <p14:creationId xmlns:p14="http://schemas.microsoft.com/office/powerpoint/2010/main" val="2010496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01183F-4950-41F6-82C3-B1E7CCB53E20}"/>
              </a:ext>
            </a:extLst>
          </p:cNvPr>
          <p:cNvSpPr>
            <a:spLocks noGrp="1"/>
          </p:cNvSpPr>
          <p:nvPr>
            <p:ph type="title"/>
          </p:nvPr>
        </p:nvSpPr>
        <p:spPr/>
        <p:txBody>
          <a:bodyPr>
            <a:normAutofit/>
          </a:bodyPr>
          <a:lstStyle/>
          <a:p>
            <a:r>
              <a:rPr lang="en-US" dirty="0"/>
              <a:t>Purpose</a:t>
            </a:r>
          </a:p>
        </p:txBody>
      </p:sp>
      <p:sp>
        <p:nvSpPr>
          <p:cNvPr id="3" name="Text Placeholder 2">
            <a:extLst>
              <a:ext uri="{FF2B5EF4-FFF2-40B4-BE49-F238E27FC236}">
                <a16:creationId xmlns="" xmlns:a16="http://schemas.microsoft.com/office/drawing/2014/main" id="{3D5BD06A-38C1-40EE-B3D7-452F6AB1E45A}"/>
              </a:ext>
            </a:extLst>
          </p:cNvPr>
          <p:cNvSpPr>
            <a:spLocks noGrp="1"/>
          </p:cNvSpPr>
          <p:nvPr>
            <p:ph type="body" sz="quarter" idx="10"/>
          </p:nvPr>
        </p:nvSpPr>
        <p:spPr>
          <a:xfrm>
            <a:off x="1656080" y="1554827"/>
            <a:ext cx="7030720" cy="4831225"/>
          </a:xfrm>
        </p:spPr>
        <p:txBody>
          <a:bodyPr/>
          <a:lstStyle/>
          <a:p>
            <a:pPr marL="0" indent="0">
              <a:buNone/>
            </a:pPr>
            <a:r>
              <a:rPr lang="en-US" sz="2400" dirty="0"/>
              <a:t>LINKAGES developed a new way for HIV programs </a:t>
            </a:r>
            <a:r>
              <a:rPr lang="en-US" sz="2400" b="1" dirty="0"/>
              <a:t>to visualize the density and estimate the number of location-based dating app users (Grindr) </a:t>
            </a:r>
            <a:r>
              <a:rPr lang="en-US" sz="2400" dirty="0"/>
              <a:t>to help:</a:t>
            </a:r>
          </a:p>
          <a:p>
            <a:pPr lvl="0"/>
            <a:r>
              <a:rPr lang="en-US" sz="2400" dirty="0"/>
              <a:t>Guide outreach workers on where and when to set their phones’ GPS location to find high number of dating app users </a:t>
            </a:r>
          </a:p>
          <a:p>
            <a:pPr lvl="0"/>
            <a:r>
              <a:rPr lang="en-US" sz="2400" dirty="0"/>
              <a:t>Target ads on dating apps to high density pockets that are nearby existing HIV testing campaigns and events </a:t>
            </a:r>
          </a:p>
          <a:p>
            <a:pPr lvl="0"/>
            <a:r>
              <a:rPr lang="en-US" sz="2400" dirty="0"/>
              <a:t>Estimate the number of active users across cities in India at certain days/times</a:t>
            </a:r>
          </a:p>
          <a:p>
            <a:endParaRPr lang="en-US" sz="2400" dirty="0"/>
          </a:p>
        </p:txBody>
      </p:sp>
    </p:spTree>
    <p:extLst>
      <p:ext uri="{BB962C8B-B14F-4D97-AF65-F5344CB8AC3E}">
        <p14:creationId xmlns:p14="http://schemas.microsoft.com/office/powerpoint/2010/main" val="3707329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3844" y="6372886"/>
            <a:ext cx="3362775" cy="307777"/>
          </a:xfrm>
          <a:prstGeom prst="rect">
            <a:avLst/>
          </a:prstGeom>
          <a:noFill/>
        </p:spPr>
        <p:txBody>
          <a:bodyPr wrap="square" rtlCol="0">
            <a:spAutoFit/>
          </a:bodyPr>
          <a:lstStyle/>
          <a:p>
            <a:pPr algn="ctr"/>
            <a:r>
              <a:rPr lang="en-US" sz="1400" i="1" dirty="0"/>
              <a:t>November 2017 </a:t>
            </a:r>
            <a:endParaRPr lang="en-US" sz="1400" dirty="0"/>
          </a:p>
        </p:txBody>
      </p:sp>
      <p:pic>
        <p:nvPicPr>
          <p:cNvPr id="4" name="Picture 3" descr="C:\Users\beveslage\AppData\Local\Microsoft\Windows\INetCache\Content.Word\old v new.png">
            <a:extLst>
              <a:ext uri="{FF2B5EF4-FFF2-40B4-BE49-F238E27FC236}">
                <a16:creationId xmlns="" xmlns:a16="http://schemas.microsoft.com/office/drawing/2014/main" id="{658C226E-4A1C-41C4-B8B7-201FB907ADE7}"/>
              </a:ext>
            </a:extLst>
          </p:cNvPr>
          <p:cNvPicPr/>
          <p:nvPr/>
        </p:nvPicPr>
        <p:blipFill rotWithShape="1">
          <a:blip r:embed="rId3">
            <a:extLst>
              <a:ext uri="{28A0092B-C50C-407E-A947-70E740481C1C}">
                <a14:useLocalDpi xmlns:a14="http://schemas.microsoft.com/office/drawing/2010/main" val="0"/>
              </a:ext>
            </a:extLst>
          </a:blip>
          <a:srcRect l="2791" t="8480" r="20151" b="10641"/>
          <a:stretch/>
        </p:blipFill>
        <p:spPr bwMode="auto">
          <a:xfrm>
            <a:off x="331631" y="1328208"/>
            <a:ext cx="8029977" cy="5008103"/>
          </a:xfrm>
          <a:prstGeom prst="rect">
            <a:avLst/>
          </a:prstGeom>
          <a:noFill/>
          <a:ln>
            <a:noFill/>
          </a:ln>
          <a:extLst>
            <a:ext uri="{53640926-AAD7-44D8-BBD7-CCE9431645EC}">
              <a14:shadowObscured xmlns:a14="http://schemas.microsoft.com/office/drawing/2010/main"/>
            </a:ext>
          </a:extLst>
        </p:spPr>
      </p:pic>
      <p:sp>
        <p:nvSpPr>
          <p:cNvPr id="5" name="Title 4">
            <a:extLst>
              <a:ext uri="{FF2B5EF4-FFF2-40B4-BE49-F238E27FC236}">
                <a16:creationId xmlns="" xmlns:a16="http://schemas.microsoft.com/office/drawing/2014/main" id="{24364082-6FFF-4717-A43F-2192E27F0C4A}"/>
              </a:ext>
            </a:extLst>
          </p:cNvPr>
          <p:cNvSpPr>
            <a:spLocks noGrp="1"/>
          </p:cNvSpPr>
          <p:nvPr>
            <p:ph type="title"/>
          </p:nvPr>
        </p:nvSpPr>
        <p:spPr>
          <a:xfrm>
            <a:off x="331631" y="154599"/>
            <a:ext cx="8219440" cy="972441"/>
          </a:xfrm>
        </p:spPr>
        <p:txBody>
          <a:bodyPr>
            <a:normAutofit fontScale="90000"/>
          </a:bodyPr>
          <a:lstStyle/>
          <a:p>
            <a:r>
              <a:rPr lang="en-US" sz="3100" dirty="0"/>
              <a:t>Density Mapping in Mumbai - Improved Methodology</a:t>
            </a:r>
            <a:r>
              <a:rPr lang="en-US" dirty="0"/>
              <a:t/>
            </a:r>
            <a:br>
              <a:rPr lang="en-US" dirty="0"/>
            </a:br>
            <a:r>
              <a:rPr lang="en-US" sz="2000" i="1" dirty="0"/>
              <a:t>LINKAGES has improved the precision of density mapping approaches to allow HIV programs to more easily identify clusters of dating app users </a:t>
            </a:r>
            <a:endParaRPr lang="en-US" dirty="0"/>
          </a:p>
        </p:txBody>
      </p:sp>
      <p:sp>
        <p:nvSpPr>
          <p:cNvPr id="6" name="TextBox 5">
            <a:extLst>
              <a:ext uri="{FF2B5EF4-FFF2-40B4-BE49-F238E27FC236}">
                <a16:creationId xmlns="" xmlns:a16="http://schemas.microsoft.com/office/drawing/2014/main" id="{DCE42851-0C3C-4816-888A-FAF39313D58B}"/>
              </a:ext>
            </a:extLst>
          </p:cNvPr>
          <p:cNvSpPr txBox="1"/>
          <p:nvPr/>
        </p:nvSpPr>
        <p:spPr>
          <a:xfrm>
            <a:off x="5188296" y="6372887"/>
            <a:ext cx="3362775" cy="307777"/>
          </a:xfrm>
          <a:prstGeom prst="rect">
            <a:avLst/>
          </a:prstGeom>
          <a:noFill/>
        </p:spPr>
        <p:txBody>
          <a:bodyPr wrap="square" rtlCol="0">
            <a:spAutoFit/>
          </a:bodyPr>
          <a:lstStyle/>
          <a:p>
            <a:pPr algn="ctr"/>
            <a:r>
              <a:rPr lang="en-US" sz="1400" i="1" dirty="0"/>
              <a:t> December 2017 </a:t>
            </a:r>
            <a:endParaRPr lang="en-US" sz="1400" dirty="0"/>
          </a:p>
        </p:txBody>
      </p:sp>
    </p:spTree>
    <p:extLst>
      <p:ext uri="{BB962C8B-B14F-4D97-AF65-F5344CB8AC3E}">
        <p14:creationId xmlns:p14="http://schemas.microsoft.com/office/powerpoint/2010/main" val="1590309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umbai Tour_720p_17-23Dec2017 -10sec">
            <a:hlinkClick r:id="" action="ppaction://media"/>
            <a:extLst>
              <a:ext uri="{FF2B5EF4-FFF2-40B4-BE49-F238E27FC236}">
                <a16:creationId xmlns="" xmlns:a16="http://schemas.microsoft.com/office/drawing/2014/main" id="{17FCDDB2-0D6B-4287-8184-3D9D1004221C}"/>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65661" y="1473075"/>
            <a:ext cx="8012677" cy="4507131"/>
          </a:xfrm>
          <a:prstGeom prst="rect">
            <a:avLst/>
          </a:prstGeom>
        </p:spPr>
      </p:pic>
      <p:sp>
        <p:nvSpPr>
          <p:cNvPr id="2" name="Title 1">
            <a:extLst>
              <a:ext uri="{FF2B5EF4-FFF2-40B4-BE49-F238E27FC236}">
                <a16:creationId xmlns="" xmlns:a16="http://schemas.microsoft.com/office/drawing/2014/main" id="{C8D64096-41D9-4214-96CE-332176EF4570}"/>
              </a:ext>
            </a:extLst>
          </p:cNvPr>
          <p:cNvSpPr>
            <a:spLocks noGrp="1"/>
          </p:cNvSpPr>
          <p:nvPr>
            <p:ph type="title"/>
          </p:nvPr>
        </p:nvSpPr>
        <p:spPr>
          <a:xfrm>
            <a:off x="1126967" y="217981"/>
            <a:ext cx="8271164" cy="972441"/>
          </a:xfrm>
        </p:spPr>
        <p:txBody>
          <a:bodyPr>
            <a:normAutofit/>
          </a:bodyPr>
          <a:lstStyle/>
          <a:p>
            <a:r>
              <a:rPr lang="en-US" sz="2400" dirty="0"/>
              <a:t>Density Mapping</a:t>
            </a:r>
            <a:br>
              <a:rPr lang="en-US" sz="2400" dirty="0"/>
            </a:br>
            <a:r>
              <a:rPr lang="en-US" sz="1400" b="1" dirty="0">
                <a:solidFill>
                  <a:srgbClr val="F47321"/>
                </a:solidFill>
              </a:rPr>
              <a:t>Mumbai | </a:t>
            </a:r>
            <a:r>
              <a:rPr lang="en-US" sz="1400" dirty="0">
                <a:solidFill>
                  <a:srgbClr val="F47321"/>
                </a:solidFill>
              </a:rPr>
              <a:t>Sampling 409 500 m-separated points across metro-Mumbai 3x per day, 7 days of a week</a:t>
            </a:r>
          </a:p>
        </p:txBody>
      </p:sp>
      <p:pic>
        <p:nvPicPr>
          <p:cNvPr id="8" name="Picture 7">
            <a:extLst>
              <a:ext uri="{FF2B5EF4-FFF2-40B4-BE49-F238E27FC236}">
                <a16:creationId xmlns="" xmlns:a16="http://schemas.microsoft.com/office/drawing/2014/main" id="{F774102F-C1EE-4AD0-A404-1B5063C42BBB}"/>
              </a:ext>
            </a:extLst>
          </p:cNvPr>
          <p:cNvPicPr>
            <a:picLocks noChangeAspect="1"/>
          </p:cNvPicPr>
          <p:nvPr/>
        </p:nvPicPr>
        <p:blipFill>
          <a:blip r:embed="rId6"/>
          <a:stretch>
            <a:fillRect/>
          </a:stretch>
        </p:blipFill>
        <p:spPr>
          <a:xfrm>
            <a:off x="0" y="-95193"/>
            <a:ext cx="1374651" cy="1374651"/>
          </a:xfrm>
          <a:prstGeom prst="rect">
            <a:avLst/>
          </a:prstGeom>
        </p:spPr>
      </p:pic>
    </p:spTree>
    <p:extLst>
      <p:ext uri="{BB962C8B-B14F-4D97-AF65-F5344CB8AC3E}">
        <p14:creationId xmlns:p14="http://schemas.microsoft.com/office/powerpoint/2010/main" val="58724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83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Stay Connected with LINKAGES</a:t>
            </a:r>
          </a:p>
        </p:txBody>
      </p:sp>
      <p:sp>
        <p:nvSpPr>
          <p:cNvPr id="3" name="Text Placeholder 2"/>
          <p:cNvSpPr>
            <a:spLocks noGrp="1"/>
          </p:cNvSpPr>
          <p:nvPr>
            <p:ph type="body" sz="quarter" idx="10"/>
          </p:nvPr>
        </p:nvSpPr>
        <p:spPr/>
        <p:txBody>
          <a:bodyPr/>
          <a:lstStyle/>
          <a:p>
            <a:pPr>
              <a:lnSpc>
                <a:spcPts val="2700"/>
              </a:lnSpc>
              <a:spcBef>
                <a:spcPts val="0"/>
              </a:spcBef>
              <a:spcAft>
                <a:spcPts val="1800"/>
              </a:spcAft>
            </a:pPr>
            <a:r>
              <a:rPr lang="en-US" sz="2400" dirty="0"/>
              <a:t>Follow LINKAGES on Twitter:</a:t>
            </a:r>
            <a:br>
              <a:rPr lang="en-US" sz="2400" dirty="0"/>
            </a:br>
            <a:r>
              <a:rPr lang="en-US" sz="2400" dirty="0"/>
              <a:t>       </a:t>
            </a:r>
            <a:r>
              <a:rPr lang="en-US" sz="2400" dirty="0" err="1"/>
              <a:t>www.twitter.com</a:t>
            </a:r>
            <a:r>
              <a:rPr lang="en-US" sz="2400" dirty="0"/>
              <a:t>/</a:t>
            </a:r>
            <a:r>
              <a:rPr lang="en-US" sz="2400" b="1" dirty="0" err="1"/>
              <a:t>LINKAGESproject</a:t>
            </a:r>
            <a:r>
              <a:rPr lang="en-US" sz="2400" b="1" dirty="0"/>
              <a:t> </a:t>
            </a:r>
          </a:p>
          <a:p>
            <a:pPr>
              <a:lnSpc>
                <a:spcPts val="2700"/>
              </a:lnSpc>
              <a:spcBef>
                <a:spcPts val="0"/>
              </a:spcBef>
              <a:spcAft>
                <a:spcPts val="1800"/>
              </a:spcAft>
            </a:pPr>
            <a:r>
              <a:rPr lang="en-US" sz="2400" dirty="0"/>
              <a:t>Like the project on Facebook: </a:t>
            </a:r>
            <a:br>
              <a:rPr lang="en-US" sz="2400" dirty="0"/>
            </a:br>
            <a:r>
              <a:rPr lang="en-US" sz="2400" dirty="0"/>
              <a:t>       </a:t>
            </a:r>
            <a:r>
              <a:rPr lang="en-US" sz="2400" dirty="0" err="1"/>
              <a:t>www.facebook.com</a:t>
            </a:r>
            <a:r>
              <a:rPr lang="en-US" sz="2400" dirty="0"/>
              <a:t>/</a:t>
            </a:r>
            <a:r>
              <a:rPr lang="en-US" sz="2400" b="1" dirty="0" err="1"/>
              <a:t>LINKAGESproject</a:t>
            </a:r>
            <a:endParaRPr lang="en-US" sz="2400" b="1" dirty="0"/>
          </a:p>
          <a:p>
            <a:pPr>
              <a:lnSpc>
                <a:spcPts val="2700"/>
              </a:lnSpc>
              <a:spcBef>
                <a:spcPts val="0"/>
              </a:spcBef>
              <a:spcAft>
                <a:spcPts val="1800"/>
              </a:spcAft>
            </a:pPr>
            <a:r>
              <a:rPr lang="en-US" sz="2400" dirty="0"/>
              <a:t>Subscribe to the LINKAGES blog</a:t>
            </a:r>
            <a:br>
              <a:rPr lang="en-US" sz="2400" dirty="0"/>
            </a:br>
            <a:r>
              <a:rPr lang="en-US" sz="2400" b="1" dirty="0" err="1"/>
              <a:t>www.linkagesproject.wordpress.com</a:t>
            </a:r>
            <a:endParaRPr lang="en-US" sz="2400" b="1" dirty="0"/>
          </a:p>
          <a:p>
            <a:pPr>
              <a:lnSpc>
                <a:spcPts val="2700"/>
              </a:lnSpc>
              <a:spcBef>
                <a:spcPts val="0"/>
              </a:spcBef>
              <a:spcAft>
                <a:spcPts val="1800"/>
              </a:spcAft>
            </a:pPr>
            <a:r>
              <a:rPr lang="en-US" sz="2400" dirty="0">
                <a:hlinkClick r:id="rId2"/>
              </a:rPr>
              <a:t>Subscribe</a:t>
            </a:r>
            <a:r>
              <a:rPr lang="en-US" sz="2400" dirty="0"/>
              <a:t> to The </a:t>
            </a:r>
            <a:r>
              <a:rPr lang="en-US" sz="2400" dirty="0">
                <a:hlinkClick r:id="rId3"/>
              </a:rPr>
              <a:t>LINK</a:t>
            </a:r>
            <a:r>
              <a:rPr lang="en-US" sz="2400" dirty="0"/>
              <a:t>, LINKAGES’s quarterly </a:t>
            </a:r>
            <a:br>
              <a:rPr lang="en-US" sz="2400" dirty="0"/>
            </a:br>
            <a:r>
              <a:rPr lang="en-US" sz="2400" dirty="0"/>
              <a:t>project e-newsletter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000" y="1939036"/>
            <a:ext cx="479044" cy="47904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148" y="2949761"/>
            <a:ext cx="266145" cy="266145"/>
          </a:xfrm>
          <a:prstGeom prst="rect">
            <a:avLst/>
          </a:prstGeom>
        </p:spPr>
      </p:pic>
      <p:cxnSp>
        <p:nvCxnSpPr>
          <p:cNvPr id="6" name="Straight Connector 5"/>
          <p:cNvCxnSpPr/>
          <p:nvPr/>
        </p:nvCxnSpPr>
        <p:spPr>
          <a:xfrm>
            <a:off x="1727200" y="1148080"/>
            <a:ext cx="5842000" cy="0"/>
          </a:xfrm>
          <a:prstGeom prst="line">
            <a:avLst/>
          </a:prstGeom>
          <a:ln w="76200"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862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NKAGES_Logo_v7.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0067" y="2456969"/>
            <a:ext cx="1600200" cy="566737"/>
          </a:xfrm>
          <a:prstGeom prst="rect">
            <a:avLst/>
          </a:prstGeom>
        </p:spPr>
      </p:pic>
      <p:grpSp>
        <p:nvGrpSpPr>
          <p:cNvPr id="2" name="Group 1"/>
          <p:cNvGrpSpPr/>
          <p:nvPr/>
        </p:nvGrpSpPr>
        <p:grpSpPr>
          <a:xfrm>
            <a:off x="1256756" y="3858561"/>
            <a:ext cx="6706742" cy="762426"/>
            <a:chOff x="1412006" y="5087849"/>
            <a:chExt cx="6706742" cy="762426"/>
          </a:xfrm>
        </p:grpSpPr>
        <p:pic>
          <p:nvPicPr>
            <p:cNvPr id="6" name="Picture 5"/>
            <p:cNvPicPr>
              <a:picLocks noChangeAspect="1"/>
            </p:cNvPicPr>
            <p:nvPr/>
          </p:nvPicPr>
          <p:blipFill>
            <a:blip r:embed="rId3"/>
            <a:stretch>
              <a:fillRect/>
            </a:stretch>
          </p:blipFill>
          <p:spPr>
            <a:xfrm>
              <a:off x="3188054" y="5162982"/>
              <a:ext cx="963112" cy="574488"/>
            </a:xfrm>
            <a:prstGeom prst="rect">
              <a:avLst/>
            </a:prstGeom>
          </p:spPr>
        </p:pic>
        <p:pic>
          <p:nvPicPr>
            <p:cNvPr id="7" name="Picture 6"/>
            <p:cNvPicPr>
              <a:picLocks noChangeAspect="1"/>
            </p:cNvPicPr>
            <p:nvPr/>
          </p:nvPicPr>
          <p:blipFill>
            <a:blip r:embed="rId4"/>
            <a:stretch>
              <a:fillRect/>
            </a:stretch>
          </p:blipFill>
          <p:spPr>
            <a:xfrm>
              <a:off x="4610127" y="5087849"/>
              <a:ext cx="908423" cy="762426"/>
            </a:xfrm>
            <a:prstGeom prst="rect">
              <a:avLst/>
            </a:prstGeom>
          </p:spPr>
        </p:pic>
        <p:pic>
          <p:nvPicPr>
            <p:cNvPr id="8" name="Picture 7" descr="UNC_GILLINGS_542_transp_blu.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4941" y="5235509"/>
              <a:ext cx="2023807" cy="513586"/>
            </a:xfrm>
            <a:prstGeom prst="rect">
              <a:avLst/>
            </a:prstGeom>
          </p:spPr>
        </p:pic>
        <p:pic>
          <p:nvPicPr>
            <p:cNvPr id="10" name="Picture 9" descr="FHI360_Logo_NewTag_Horiz_rgb.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2006" y="5212587"/>
              <a:ext cx="1153262" cy="513586"/>
            </a:xfrm>
            <a:prstGeom prst="rect">
              <a:avLst/>
            </a:prstGeom>
          </p:spPr>
        </p:pic>
      </p:grpSp>
      <p:sp>
        <p:nvSpPr>
          <p:cNvPr id="11" name="Title 10"/>
          <p:cNvSpPr>
            <a:spLocks noGrp="1"/>
          </p:cNvSpPr>
          <p:nvPr>
            <p:ph type="title"/>
          </p:nvPr>
        </p:nvSpPr>
        <p:spPr>
          <a:xfrm>
            <a:off x="467360" y="241996"/>
            <a:ext cx="8219440" cy="972441"/>
          </a:xfrm>
        </p:spPr>
        <p:txBody>
          <a:bodyPr/>
          <a:lstStyle/>
          <a:p>
            <a:pPr algn="ctr"/>
            <a:r>
              <a:rPr lang="en-US" dirty="0"/>
              <a:t>Acknowledgments</a:t>
            </a:r>
          </a:p>
        </p:txBody>
      </p:sp>
      <p:cxnSp>
        <p:nvCxnSpPr>
          <p:cNvPr id="13" name="Straight Connector 12"/>
          <p:cNvCxnSpPr/>
          <p:nvPr/>
        </p:nvCxnSpPr>
        <p:spPr>
          <a:xfrm>
            <a:off x="2353855" y="1219780"/>
            <a:ext cx="4544785" cy="0"/>
          </a:xfrm>
          <a:prstGeom prst="line">
            <a:avLst/>
          </a:prstGeom>
          <a:ln w="76200"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2" name="Picture 11" descr="USAID logo.jpg"/>
          <p:cNvPicPr>
            <a:picLocks noChangeAspect="1"/>
          </p:cNvPicPr>
          <p:nvPr/>
        </p:nvPicPr>
        <p:blipFill rotWithShape="1">
          <a:blip r:embed="rId7">
            <a:extLst>
              <a:ext uri="{28A0092B-C50C-407E-A947-70E740481C1C}">
                <a14:useLocalDpi xmlns:a14="http://schemas.microsoft.com/office/drawing/2010/main" val="0"/>
              </a:ext>
            </a:extLst>
          </a:blip>
          <a:srcRect t="17658" b="12882"/>
          <a:stretch/>
        </p:blipFill>
        <p:spPr>
          <a:xfrm>
            <a:off x="609432" y="2346289"/>
            <a:ext cx="2943280" cy="795279"/>
          </a:xfrm>
          <a:prstGeom prst="rect">
            <a:avLst/>
          </a:prstGeom>
        </p:spPr>
      </p:pic>
      <p:pic>
        <p:nvPicPr>
          <p:cNvPr id="9" name="Picture 8">
            <a:extLst>
              <a:ext uri="{FF2B5EF4-FFF2-40B4-BE49-F238E27FC236}">
                <a16:creationId xmlns="" xmlns:a16="http://schemas.microsoft.com/office/drawing/2014/main" id="{513D3760-9A2D-4DB1-897D-B5126E80D310}"/>
              </a:ext>
            </a:extLst>
          </p:cNvPr>
          <p:cNvPicPr>
            <a:picLocks noChangeAspect="1"/>
          </p:cNvPicPr>
          <p:nvPr/>
        </p:nvPicPr>
        <p:blipFill>
          <a:blip r:embed="rId8"/>
          <a:stretch>
            <a:fillRect/>
          </a:stretch>
        </p:blipFill>
        <p:spPr>
          <a:xfrm>
            <a:off x="4169300" y="2160304"/>
            <a:ext cx="1479575" cy="935575"/>
          </a:xfrm>
          <a:prstGeom prst="rect">
            <a:avLst/>
          </a:prstGeom>
        </p:spPr>
      </p:pic>
    </p:spTree>
    <p:extLst>
      <p:ext uri="{BB962C8B-B14F-4D97-AF65-F5344CB8AC3E}">
        <p14:creationId xmlns:p14="http://schemas.microsoft.com/office/powerpoint/2010/main" val="2102350225"/>
      </p:ext>
    </p:extLst>
  </p:cSld>
  <p:clrMapOvr>
    <a:masterClrMapping/>
  </p:clrMapOvr>
</p:sld>
</file>

<file path=ppt/theme/theme1.xml><?xml version="1.0" encoding="utf-8"?>
<a:theme xmlns:a="http://schemas.openxmlformats.org/drawingml/2006/main" name="Office Theme">
  <a:themeElements>
    <a:clrScheme name="FHI 360 - 2015 A">
      <a:dk1>
        <a:srgbClr val="3B352F"/>
      </a:dk1>
      <a:lt1>
        <a:sysClr val="window" lastClr="FFFFFF"/>
      </a:lt1>
      <a:dk2>
        <a:srgbClr val="006595"/>
      </a:dk2>
      <a:lt2>
        <a:srgbClr val="D2CCB8"/>
      </a:lt2>
      <a:accent1>
        <a:srgbClr val="02B7EA"/>
      </a:accent1>
      <a:accent2>
        <a:srgbClr val="F37421"/>
      </a:accent2>
      <a:accent3>
        <a:srgbClr val="AFBD21"/>
      </a:accent3>
      <a:accent4>
        <a:srgbClr val="4A2256"/>
      </a:accent4>
      <a:accent5>
        <a:srgbClr val="F8981D"/>
      </a:accent5>
      <a:accent6>
        <a:srgbClr val="E04726"/>
      </a:accent6>
      <a:hlink>
        <a:srgbClr val="02B7EA"/>
      </a:hlink>
      <a:folHlink>
        <a:srgbClr val="00659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79ECE"/>
        </a:solidFill>
        <a:ln>
          <a:noFill/>
        </a:ln>
        <a:effectLst/>
      </a:spPr>
      <a:bodyPr rtlCol="0" anchor="ctr"/>
      <a:lstStyle>
        <a:defPPr algn="ctr">
          <a:defRPr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76200" cap="flat" cmpd="sng" algn="ctr">
          <a:solidFill>
            <a:schemeClr val="accent1"/>
          </a:solidFill>
          <a:prstDash val="solid"/>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38651CE15D90B49A798CC9FEB3E7F83" ma:contentTypeVersion="2" ma:contentTypeDescription="Create a new document." ma:contentTypeScope="" ma:versionID="d74168ccab8dd36fe9d46cde905f0641">
  <xsd:schema xmlns:xsd="http://www.w3.org/2001/XMLSchema" xmlns:xs="http://www.w3.org/2001/XMLSchema" xmlns:p="http://schemas.microsoft.com/office/2006/metadata/properties" xmlns:ns2="09fb0072-06bb-4e9f-aa1a-8d878b46a9a9" targetNamespace="http://schemas.microsoft.com/office/2006/metadata/properties" ma:root="true" ma:fieldsID="54bd9097708ec21f5047f6a781ae5d74" ns2:_="">
    <xsd:import namespace="09fb0072-06bb-4e9f-aa1a-8d878b46a9a9"/>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fb0072-06bb-4e9f-aa1a-8d878b46a9a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09C96B-B657-49F1-9534-27278B74177A}">
  <ds:schemaRefs>
    <ds:schemaRef ds:uri="http://purl.org/dc/dcmitype/"/>
    <ds:schemaRef ds:uri="http://schemas.microsoft.com/office/2006/documentManagement/types"/>
    <ds:schemaRef ds:uri="http://schemas.microsoft.com/office/2006/metadata/properties"/>
    <ds:schemaRef ds:uri="09fb0072-06bb-4e9f-aa1a-8d878b46a9a9"/>
    <ds:schemaRef ds:uri="http://purl.org/dc/terms/"/>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C95E7564-8125-4BFE-A426-7A1D8C8D2C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fb0072-06bb-4e9f-aa1a-8d878b46a9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968BF5-E1BB-4532-8703-B2C178DBA7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668</TotalTime>
  <Words>672</Words>
  <Application>Microsoft Office PowerPoint</Application>
  <PresentationFormat>On-screen Show (4:3)</PresentationFormat>
  <Paragraphs>31</Paragraphs>
  <Slides>6</Slides>
  <Notes>3</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Courier New</vt:lpstr>
      <vt:lpstr>Office Theme</vt:lpstr>
      <vt:lpstr> Density Mapping of Dating App Users across Time and Space in Mumbai, India </vt:lpstr>
      <vt:lpstr>Purpose</vt:lpstr>
      <vt:lpstr>Density Mapping in Mumbai - Improved Methodology LINKAGES has improved the precision of density mapping approaches to allow HIV programs to more easily identify clusters of dating app users </vt:lpstr>
      <vt:lpstr>Density Mapping Mumbai | Sampling 409 500 m-separated points across metro-Mumbai 3x per day, 7 days of a week</vt:lpstr>
      <vt:lpstr>Stay Connected with LINKAGES</vt:lpstr>
      <vt:lpstr>Acknowledgments</vt:lpstr>
    </vt:vector>
  </TitlesOfParts>
  <Company>FHI 360</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Garcia</dc:creator>
  <cp:lastModifiedBy>Saal</cp:lastModifiedBy>
  <cp:revision>50</cp:revision>
  <dcterms:created xsi:type="dcterms:W3CDTF">2015-11-09T17:17:34Z</dcterms:created>
  <dcterms:modified xsi:type="dcterms:W3CDTF">2018-07-23T14:20:35Z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0x010100138651CE15D90B49A798CC9FEB3E7F83</vt:lpwstr>
  </property>
</Properties>
</file>